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d4c4b20e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0d4c4b20e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Eric</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In computer vision</a:t>
            </a:r>
            <a:r>
              <a:rPr lang="en">
                <a:solidFill>
                  <a:schemeClr val="dk1"/>
                </a:solidFill>
              </a:rPr>
              <a:t>, machine learning is especially useful. Images are complex and unstructured, meaning they don’t have neat, organized patterns. Instead, they’re filled with all sorts of variations in lighting, angle, and even quality, which makes them challenging to interpret. Machine learning helps by allowing computers to learn from many examples and recognize patterns that would be hard to explain in simple rules.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Supervised vs. Unsupervised</a:t>
            </a:r>
            <a:endParaRPr>
              <a:solidFill>
                <a:schemeClr val="dk1"/>
              </a:solidFill>
            </a:endParaRPr>
          </a:p>
          <a:p>
            <a:pPr indent="0" lvl="0" marL="0" rtl="0" algn="l">
              <a:lnSpc>
                <a:spcPct val="115000"/>
              </a:lnSpc>
              <a:spcBef>
                <a:spcPts val="0"/>
              </a:spcBef>
              <a:spcAft>
                <a:spcPts val="0"/>
              </a:spcAft>
              <a:buNone/>
            </a:pPr>
            <a:r>
              <a:rPr lang="en">
                <a:solidFill>
                  <a:schemeClr val="dk1"/>
                </a:solidFill>
              </a:rPr>
              <a:t>Supervised: learned the direct relationship between labels and outcomes (classification and regression)</a:t>
            </a:r>
            <a:endParaRPr>
              <a:solidFill>
                <a:schemeClr val="dk1"/>
              </a:solidFill>
            </a:endParaRPr>
          </a:p>
          <a:p>
            <a:pPr indent="0" lvl="0" marL="0" rtl="0" algn="l">
              <a:lnSpc>
                <a:spcPct val="115000"/>
              </a:lnSpc>
              <a:spcBef>
                <a:spcPts val="0"/>
              </a:spcBef>
              <a:spcAft>
                <a:spcPts val="0"/>
              </a:spcAft>
              <a:buNone/>
            </a:pPr>
            <a:r>
              <a:rPr lang="en">
                <a:solidFill>
                  <a:schemeClr val="dk1"/>
                </a:solidFill>
              </a:rPr>
              <a:t>Unsupervised: learned hidden structures within data (clustering)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Segmentation: For instance, in a medical image, segmentation might be used to label every pixel that is part of a tumor, helping doctors identify its exact shape and size.</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f071fa9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f071fa9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Atharv</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Operations can be applied to entire image or regions (ROI)</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Most operations support different image types (8-bit, float)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Processing can be done in different color spaces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f071fa9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f071fa9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Atharv</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Operations can be applied to entire image or regions (ROI)</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Most operations support different image types (8-bit, float)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Processing can be done in different color spaces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ff071fa9f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ff071fa9f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Samarth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f071fa9f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f071fa9f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Atharv</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0162d6abc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0162d6abc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078bfbb10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078bfbb10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d4c4b20e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d4c4b20e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Samarth</a:t>
            </a:r>
            <a:endParaRPr/>
          </a:p>
          <a:p>
            <a:pPr indent="-298450" lvl="0" marL="457200" rtl="0" algn="l">
              <a:spcBef>
                <a:spcPts val="0"/>
              </a:spcBef>
              <a:spcAft>
                <a:spcPts val="0"/>
              </a:spcAft>
              <a:buSzPts val="1100"/>
              <a:buChar char="●"/>
            </a:pPr>
            <a:r>
              <a:rPr lang="en"/>
              <a:t>Scene reconstruction -&gt; Creating 3D environments out of images</a:t>
            </a:r>
            <a:endParaRPr/>
          </a:p>
          <a:p>
            <a:pPr indent="-298450" lvl="0" marL="457200" rtl="0" algn="l">
              <a:spcBef>
                <a:spcPts val="0"/>
              </a:spcBef>
              <a:spcAft>
                <a:spcPts val="0"/>
              </a:spcAft>
              <a:buSzPts val="1100"/>
              <a:buChar char="●"/>
            </a:pPr>
            <a:r>
              <a:rPr lang="en"/>
              <a:t>Object detection &amp; recognition -&gt; identify and classifying objects in an image</a:t>
            </a:r>
            <a:endParaRPr/>
          </a:p>
          <a:p>
            <a:pPr indent="-298450" lvl="0" marL="457200" rtl="0" algn="l">
              <a:spcBef>
                <a:spcPts val="0"/>
              </a:spcBef>
              <a:spcAft>
                <a:spcPts val="0"/>
              </a:spcAft>
              <a:buSzPts val="1100"/>
              <a:buChar char="●"/>
            </a:pPr>
            <a:r>
              <a:rPr lang="en"/>
              <a:t>Activity recognition -&gt; tracking human actions</a:t>
            </a:r>
            <a:endParaRPr/>
          </a:p>
          <a:p>
            <a:pPr indent="-298450" lvl="0" marL="457200" rtl="0" algn="l">
              <a:spcBef>
                <a:spcPts val="0"/>
              </a:spcBef>
              <a:spcAft>
                <a:spcPts val="0"/>
              </a:spcAft>
              <a:buSzPts val="1100"/>
              <a:buChar char="●"/>
            </a:pPr>
            <a:r>
              <a:rPr lang="en"/>
              <a:t>Pose &amp; Motion estimation -&gt; determining position and movement of objects</a:t>
            </a:r>
            <a:endParaRPr/>
          </a:p>
          <a:p>
            <a:pPr indent="-298450" lvl="0" marL="457200" rtl="0" algn="l">
              <a:spcBef>
                <a:spcPts val="0"/>
              </a:spcBef>
              <a:spcAft>
                <a:spcPts val="0"/>
              </a:spcAft>
              <a:buSzPts val="1100"/>
              <a:buChar char="●"/>
            </a:pPr>
            <a:r>
              <a:rPr lang="en"/>
              <a:t>Medical </a:t>
            </a:r>
            <a:r>
              <a:rPr lang="en"/>
              <a:t>imaging analysis -&gt; Allowing doctors to make better diagnosis for patients</a:t>
            </a:r>
            <a:endParaRPr/>
          </a:p>
          <a:p>
            <a:pPr indent="-298450" lvl="0" marL="457200" rtl="0" algn="l">
              <a:spcBef>
                <a:spcPts val="0"/>
              </a:spcBef>
              <a:spcAft>
                <a:spcPts val="0"/>
              </a:spcAft>
              <a:buSzPts val="1100"/>
              <a:buChar char="●"/>
            </a:pPr>
            <a:r>
              <a:rPr lang="en"/>
              <a:t>Transportation -&gt; Cars like Tesla utilize real life imaging analysis </a:t>
            </a:r>
            <a:endParaRPr/>
          </a:p>
          <a:p>
            <a:pPr indent="-298450" lvl="0" marL="457200" rtl="0" algn="l">
              <a:spcBef>
                <a:spcPts val="0"/>
              </a:spcBef>
              <a:spcAft>
                <a:spcPts val="0"/>
              </a:spcAft>
              <a:buSzPts val="1100"/>
              <a:buChar char="●"/>
            </a:pPr>
            <a:r>
              <a:rPr lang="en"/>
              <a:t>AR/VR -&gt; Tracking facial expressions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d4c4b20e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d4c4b20e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Samarth</a:t>
            </a:r>
            <a:endParaRPr/>
          </a:p>
          <a:p>
            <a:pPr indent="-298450" lvl="0" marL="457200" rtl="0" algn="l">
              <a:spcBef>
                <a:spcPts val="0"/>
              </a:spcBef>
              <a:spcAft>
                <a:spcPts val="0"/>
              </a:spcAft>
              <a:buSzPts val="1100"/>
              <a:buChar char="●"/>
            </a:pPr>
            <a:r>
              <a:rPr lang="en"/>
              <a:t>Pixels </a:t>
            </a:r>
            <a:r>
              <a:rPr lang="en"/>
              <a:t>combined with millions of others, forms the complete image</a:t>
            </a:r>
            <a:endParaRPr/>
          </a:p>
          <a:p>
            <a:pPr indent="-298450" lvl="0" marL="457200" rtl="0" algn="l">
              <a:spcBef>
                <a:spcPts val="0"/>
              </a:spcBef>
              <a:spcAft>
                <a:spcPts val="0"/>
              </a:spcAft>
              <a:buSzPts val="1100"/>
              <a:buChar char="●"/>
            </a:pPr>
            <a:r>
              <a:rPr lang="en"/>
              <a:t>Higher resolutions mean more pixels, which generally result in finer image detail</a:t>
            </a:r>
            <a:endParaRPr/>
          </a:p>
          <a:p>
            <a:pPr indent="-298450" lvl="0" marL="457200" rtl="0" algn="l">
              <a:spcBef>
                <a:spcPts val="0"/>
              </a:spcBef>
              <a:spcAft>
                <a:spcPts val="0"/>
              </a:spcAft>
              <a:buSzPts val="1100"/>
              <a:buChar char="●"/>
            </a:pPr>
            <a:r>
              <a:rPr lang="en"/>
              <a:t>1 Bit -&gt; </a:t>
            </a:r>
            <a:r>
              <a:rPr lang="en"/>
              <a:t>Each</a:t>
            </a:r>
            <a:r>
              <a:rPr lang="en"/>
              <a:t> pixel is represented by 1 bit,allows for two colors -&gt; black and white</a:t>
            </a:r>
            <a:endParaRPr/>
          </a:p>
          <a:p>
            <a:pPr indent="-298450" lvl="0" marL="457200" rtl="0" algn="l">
              <a:spcBef>
                <a:spcPts val="0"/>
              </a:spcBef>
              <a:spcAft>
                <a:spcPts val="0"/>
              </a:spcAft>
              <a:buSzPts val="1100"/>
              <a:buChar char="●"/>
            </a:pPr>
            <a:r>
              <a:rPr lang="en"/>
              <a:t>8-bit -&gt; Each pixel is represented by 8 bits, has 256 shades per color channel</a:t>
            </a:r>
            <a:endParaRPr/>
          </a:p>
          <a:p>
            <a:pPr indent="-298450" lvl="0" marL="457200" rtl="0" algn="l">
              <a:spcBef>
                <a:spcPts val="0"/>
              </a:spcBef>
              <a:spcAft>
                <a:spcPts val="0"/>
              </a:spcAft>
              <a:buSzPts val="1100"/>
              <a:buChar char="●"/>
            </a:pPr>
            <a:r>
              <a:rPr lang="en"/>
              <a:t>24 bit -&gt; three 8 bit channels Red, Blue, Green -&gt; 16 million colors and used as the standard for high quality imaging</a:t>
            </a:r>
            <a:endParaRPr/>
          </a:p>
          <a:p>
            <a:pPr indent="-298450" lvl="0" marL="457200" rtl="0" algn="l">
              <a:spcBef>
                <a:spcPts val="0"/>
              </a:spcBef>
              <a:spcAft>
                <a:spcPts val="0"/>
              </a:spcAft>
              <a:buSzPts val="1100"/>
              <a:buChar char="●"/>
            </a:pPr>
            <a:r>
              <a:rPr lang="en"/>
              <a:t>32 bit -&gt; Another 8 bit channel called alpha channel which allows for transparency</a:t>
            </a:r>
            <a:endParaRPr/>
          </a:p>
          <a:p>
            <a:pPr indent="-298450" lvl="0" marL="457200" rtl="0" algn="l">
              <a:spcBef>
                <a:spcPts val="0"/>
              </a:spcBef>
              <a:spcAft>
                <a:spcPts val="0"/>
              </a:spcAft>
              <a:buSzPts val="1100"/>
              <a:buChar char="●"/>
            </a:pPr>
            <a:r>
              <a:rPr lang="en"/>
              <a:t>Different colors spaces represent colors in different ways, RGB and BGR are common for images as grayscale uses shades of gray</a:t>
            </a:r>
            <a:endParaRPr/>
          </a:p>
          <a:p>
            <a:pPr indent="-298450" lvl="0" marL="457200" rtl="0" algn="l">
              <a:spcBef>
                <a:spcPts val="0"/>
              </a:spcBef>
              <a:spcAft>
                <a:spcPts val="0"/>
              </a:spcAft>
              <a:buSzPts val="1100"/>
              <a:buChar char="●"/>
            </a:pPr>
            <a:r>
              <a:rPr lang="en"/>
              <a:t>HSV(Betters Human Perception of Image) - Hue (color type), Saturation, Value(brightness)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d4c4b20e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d4c4b20e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Eric</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Operations can be applied to entire image or regions (ROI: regions of interest)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Most operations support different image types (8-bit, float)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Processing can be done in different color spaces</a:t>
            </a:r>
            <a:endParaRPr sz="1200">
              <a:solidFill>
                <a:schemeClr val="dk1"/>
              </a:solidFill>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rPr>
              <a:t>There’s different packages to read in images (cv2 and PIL), and they are different in reading color channels of the image (cv2: BGR, PIL:RGB)</a:t>
            </a:r>
            <a:endParaRPr sz="1200">
              <a:solidFill>
                <a:schemeClr val="dk1"/>
              </a:solidFill>
            </a:endParaRPr>
          </a:p>
          <a:p>
            <a:pPr indent="0" lvl="0" marL="91440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Why do we need image processing?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they help prepare, enhance, and transform images, enabling computer vision models to work with more relevant and consistent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a:solidFill>
                  <a:schemeClr val="dk1"/>
                </a:solidFill>
              </a:rPr>
              <a:t>Normalize and enhance</a:t>
            </a:r>
            <a:r>
              <a:rPr lang="en">
                <a:solidFill>
                  <a:schemeClr val="dk1"/>
                </a:solidFill>
              </a:rPr>
              <a:t> images, making key features stand out.</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b="1" lang="en">
                <a:solidFill>
                  <a:schemeClr val="dk1"/>
                </a:solidFill>
              </a:rPr>
              <a:t>Prepare images for analysis</a:t>
            </a:r>
            <a:r>
              <a:rPr lang="en">
                <a:solidFill>
                  <a:schemeClr val="dk1"/>
                </a:solidFill>
              </a:rPr>
              <a:t> by standardizing size, orientation, and lighting.</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b="1" lang="en">
                <a:solidFill>
                  <a:schemeClr val="dk1"/>
                </a:solidFill>
              </a:rPr>
              <a:t>Improve model robustness</a:t>
            </a:r>
            <a:r>
              <a:rPr lang="en">
                <a:solidFill>
                  <a:schemeClr val="dk1"/>
                </a:solidFill>
              </a:rPr>
              <a:t> by making the model less sensitive to variations in position, size, noise, and lighting.</a:t>
            </a:r>
            <a:endParaRPr>
              <a:solidFill>
                <a:schemeClr val="dk1"/>
              </a:solidFill>
            </a:endParaRPr>
          </a:p>
          <a:p>
            <a:pPr indent="0" lvl="0" marL="0" rtl="0" algn="l">
              <a:lnSpc>
                <a:spcPct val="115000"/>
              </a:lnSpc>
              <a:spcBef>
                <a:spcPts val="0"/>
              </a:spcBef>
              <a:spcAft>
                <a:spcPts val="0"/>
              </a:spcAft>
              <a:buNone/>
            </a:pPr>
            <a:r>
              <a:rPr lang="en" sz="1200">
                <a:solidFill>
                  <a:schemeClr val="dk1"/>
                </a:solidFill>
              </a:rPr>
              <a:t>Generalize to more complex patterns and avoid overfitting</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f071fa9f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f071fa9f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078bfbb1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078bfbb1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078bfbb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078bfbb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078bfbb1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078bfbb1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078bfbb10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078bfbb10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png"/><Relationship Id="rId7"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Computer Vision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497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in Computer Vision</a:t>
            </a:r>
            <a:endParaRPr/>
          </a:p>
        </p:txBody>
      </p:sp>
      <p:sp>
        <p:nvSpPr>
          <p:cNvPr id="131" name="Google Shape;131;p22"/>
          <p:cNvSpPr txBox="1"/>
          <p:nvPr>
            <p:ph idx="1" type="body"/>
          </p:nvPr>
        </p:nvSpPr>
        <p:spPr>
          <a:xfrm>
            <a:off x="0" y="489125"/>
            <a:ext cx="7945800" cy="45672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Char char="●"/>
            </a:pPr>
            <a:r>
              <a:rPr lang="en" sz="1450">
                <a:solidFill>
                  <a:schemeClr val="dk1"/>
                </a:solidFill>
              </a:rPr>
              <a:t>Machine Learning: Process of teaching computers to learn from data without explicit programming</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System learns patterns and features from examples instead of following rules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Very useful for images, where data is often unstructured and is difficult to consider all scenarios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ML can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Handle variations in lighting, pose, scale</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Learn relevant features automatically</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Generalize to new, unseen examples</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Adapt to different conditions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Types of </a:t>
            </a:r>
            <a:r>
              <a:rPr lang="en" sz="1450">
                <a:solidFill>
                  <a:schemeClr val="dk1"/>
                </a:solidFill>
              </a:rPr>
              <a:t>Training data</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Labeled images for supervised learning</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Unlabeled images for unsupervised learning</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Use cases</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Classification tasks (object recognition)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Detection tasks (bounding boxes)</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Segmentation tasks (pixel-level labels)</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Can require significant human annotation effort</a:t>
            </a:r>
            <a:endParaRPr sz="1450">
              <a:solidFill>
                <a:schemeClr val="dk1"/>
              </a:solidFill>
            </a:endParaRPr>
          </a:p>
          <a:p>
            <a:pPr indent="0" lvl="0" marL="457200" rtl="0" algn="l">
              <a:spcBef>
                <a:spcPts val="1200"/>
              </a:spcBef>
              <a:spcAft>
                <a:spcPts val="1200"/>
              </a:spcAft>
              <a:buNone/>
            </a:pPr>
            <a:r>
              <a:t/>
            </a:r>
            <a:endParaRPr sz="1450">
              <a:solidFill>
                <a:schemeClr val="dk1"/>
              </a:solidFill>
            </a:endParaRPr>
          </a:p>
        </p:txBody>
      </p:sp>
      <p:sp>
        <p:nvSpPr>
          <p:cNvPr id="132" name="Google Shape;132;p22"/>
          <p:cNvSpPr txBox="1"/>
          <p:nvPr/>
        </p:nvSpPr>
        <p:spPr>
          <a:xfrm>
            <a:off x="2535425" y="2156250"/>
            <a:ext cx="3549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133" name="Google Shape;133;p22"/>
          <p:cNvPicPr preferRelativeResize="0"/>
          <p:nvPr/>
        </p:nvPicPr>
        <p:blipFill rotWithShape="1">
          <a:blip r:embed="rId3">
            <a:alphaModFix/>
          </a:blip>
          <a:srcRect b="14724" l="6945" r="11720" t="9020"/>
          <a:stretch/>
        </p:blipFill>
        <p:spPr>
          <a:xfrm>
            <a:off x="4727500" y="1811094"/>
            <a:ext cx="4197976" cy="221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497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in Computer Vision</a:t>
            </a:r>
            <a:endParaRPr/>
          </a:p>
        </p:txBody>
      </p:sp>
      <p:sp>
        <p:nvSpPr>
          <p:cNvPr id="139" name="Google Shape;139;p23"/>
          <p:cNvSpPr txBox="1"/>
          <p:nvPr>
            <p:ph idx="1" type="body"/>
          </p:nvPr>
        </p:nvSpPr>
        <p:spPr>
          <a:xfrm>
            <a:off x="-124550" y="389475"/>
            <a:ext cx="6027600" cy="45672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Char char="●"/>
            </a:pPr>
            <a:r>
              <a:rPr lang="en" sz="1450">
                <a:solidFill>
                  <a:schemeClr val="dk1"/>
                </a:solidFill>
              </a:rPr>
              <a:t>Deep Learning: subset of machine learning focused on </a:t>
            </a:r>
            <a:r>
              <a:rPr b="1" lang="en" sz="1450">
                <a:solidFill>
                  <a:schemeClr val="dk1"/>
                </a:solidFill>
              </a:rPr>
              <a:t>neural nets</a:t>
            </a:r>
            <a:endParaRPr b="1"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Key components: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Neurons (nodes)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Layers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Weights and biases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Activation functions (ReLU, sigmoid, tanh)</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Loss functions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Optimizers (SGD, Adam, RMSprop)</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Convolutional Neural Network (CNN)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A convolutional neural network is specifically designed to process grid-like data (i.e. images)</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Layers: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Convolutional Layers: extract features from images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Activation Function: adds non-linearity to our network</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Pooling Layers: reduces </a:t>
            </a:r>
            <a:r>
              <a:rPr lang="en" sz="1450">
                <a:solidFill>
                  <a:schemeClr val="dk1"/>
                </a:solidFill>
              </a:rPr>
              <a:t>spatial</a:t>
            </a:r>
            <a:r>
              <a:rPr lang="en" sz="1450">
                <a:solidFill>
                  <a:schemeClr val="dk1"/>
                </a:solidFill>
              </a:rPr>
              <a:t> dimensions</a:t>
            </a:r>
            <a:endParaRPr sz="1450">
              <a:solidFill>
                <a:schemeClr val="dk1"/>
              </a:solidFill>
            </a:endParaRPr>
          </a:p>
          <a:p>
            <a:pPr indent="-320675" lvl="2" marL="1371600" rtl="0" algn="l">
              <a:spcBef>
                <a:spcPts val="0"/>
              </a:spcBef>
              <a:spcAft>
                <a:spcPts val="0"/>
              </a:spcAft>
              <a:buClr>
                <a:schemeClr val="dk1"/>
              </a:buClr>
              <a:buSzPts val="1450"/>
              <a:buChar char="■"/>
            </a:pPr>
            <a:r>
              <a:rPr lang="en" sz="1450">
                <a:solidFill>
                  <a:schemeClr val="dk1"/>
                </a:solidFill>
              </a:rPr>
              <a:t>Fully Connected Layers: final classification/regression</a:t>
            </a:r>
            <a:endParaRPr sz="1450">
              <a:solidFill>
                <a:schemeClr val="dk1"/>
              </a:solidFill>
            </a:endParaRPr>
          </a:p>
        </p:txBody>
      </p:sp>
      <p:sp>
        <p:nvSpPr>
          <p:cNvPr id="140" name="Google Shape;140;p23"/>
          <p:cNvSpPr txBox="1"/>
          <p:nvPr/>
        </p:nvSpPr>
        <p:spPr>
          <a:xfrm>
            <a:off x="2535425" y="2156250"/>
            <a:ext cx="3549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141" name="Google Shape;141;p23"/>
          <p:cNvPicPr preferRelativeResize="0"/>
          <p:nvPr/>
        </p:nvPicPr>
        <p:blipFill>
          <a:blip r:embed="rId3">
            <a:alphaModFix/>
          </a:blip>
          <a:stretch>
            <a:fillRect/>
          </a:stretch>
        </p:blipFill>
        <p:spPr>
          <a:xfrm>
            <a:off x="5903050" y="69125"/>
            <a:ext cx="3128275" cy="500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497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in Computer Vision</a:t>
            </a:r>
            <a:endParaRPr/>
          </a:p>
        </p:txBody>
      </p:sp>
      <p:sp>
        <p:nvSpPr>
          <p:cNvPr id="147" name="Google Shape;147;p24"/>
          <p:cNvSpPr txBox="1"/>
          <p:nvPr>
            <p:ph idx="1" type="body"/>
          </p:nvPr>
        </p:nvSpPr>
        <p:spPr>
          <a:xfrm>
            <a:off x="-137000" y="348950"/>
            <a:ext cx="5093700" cy="41619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Char char="●"/>
            </a:pPr>
            <a:r>
              <a:rPr lang="en" sz="1450">
                <a:solidFill>
                  <a:schemeClr val="dk1"/>
                </a:solidFill>
              </a:rPr>
              <a:t>Deep Learning can have some very cool applications in computer vision</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Image Classification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Identifying objects, photos, or categories in images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Object Detection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Locating and identifying multiple objects in a single image</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Face Recognition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Identifying and verifying individuals from facial features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Image Generation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Creating new images from descriptions or other images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Pose Estimation</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Detecting human body positions and movements</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Style Transfer</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Applying artistic styles to regular photographs</a:t>
            </a:r>
            <a:endParaRPr sz="1450">
              <a:solidFill>
                <a:schemeClr val="dk1"/>
              </a:solidFill>
            </a:endParaRPr>
          </a:p>
        </p:txBody>
      </p:sp>
      <p:sp>
        <p:nvSpPr>
          <p:cNvPr id="148" name="Google Shape;148;p24"/>
          <p:cNvSpPr txBox="1"/>
          <p:nvPr/>
        </p:nvSpPr>
        <p:spPr>
          <a:xfrm>
            <a:off x="2535425" y="2156250"/>
            <a:ext cx="3549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149" name="Google Shape;149;p24"/>
          <p:cNvPicPr preferRelativeResize="0"/>
          <p:nvPr/>
        </p:nvPicPr>
        <p:blipFill>
          <a:blip r:embed="rId3">
            <a:alphaModFix/>
          </a:blip>
          <a:stretch>
            <a:fillRect/>
          </a:stretch>
        </p:blipFill>
        <p:spPr>
          <a:xfrm>
            <a:off x="6771174" y="0"/>
            <a:ext cx="2372825" cy="1594578"/>
          </a:xfrm>
          <a:prstGeom prst="rect">
            <a:avLst/>
          </a:prstGeom>
          <a:noFill/>
          <a:ln>
            <a:noFill/>
          </a:ln>
        </p:spPr>
      </p:pic>
      <p:pic>
        <p:nvPicPr>
          <p:cNvPr id="150" name="Google Shape;150;p24"/>
          <p:cNvPicPr preferRelativeResize="0"/>
          <p:nvPr/>
        </p:nvPicPr>
        <p:blipFill>
          <a:blip r:embed="rId4">
            <a:alphaModFix/>
          </a:blip>
          <a:stretch>
            <a:fillRect/>
          </a:stretch>
        </p:blipFill>
        <p:spPr>
          <a:xfrm>
            <a:off x="6771175" y="1594575"/>
            <a:ext cx="2372824" cy="1670635"/>
          </a:xfrm>
          <a:prstGeom prst="rect">
            <a:avLst/>
          </a:prstGeom>
          <a:noFill/>
          <a:ln>
            <a:noFill/>
          </a:ln>
        </p:spPr>
      </p:pic>
      <p:pic>
        <p:nvPicPr>
          <p:cNvPr id="151" name="Google Shape;151;p24"/>
          <p:cNvPicPr preferRelativeResize="0"/>
          <p:nvPr/>
        </p:nvPicPr>
        <p:blipFill>
          <a:blip r:embed="rId5">
            <a:alphaModFix/>
          </a:blip>
          <a:stretch>
            <a:fillRect/>
          </a:stretch>
        </p:blipFill>
        <p:spPr>
          <a:xfrm>
            <a:off x="4643625" y="1052400"/>
            <a:ext cx="2127549" cy="1519349"/>
          </a:xfrm>
          <a:prstGeom prst="rect">
            <a:avLst/>
          </a:prstGeom>
          <a:noFill/>
          <a:ln>
            <a:noFill/>
          </a:ln>
        </p:spPr>
      </p:pic>
      <p:pic>
        <p:nvPicPr>
          <p:cNvPr id="152" name="Google Shape;152;p24"/>
          <p:cNvPicPr preferRelativeResize="0"/>
          <p:nvPr/>
        </p:nvPicPr>
        <p:blipFill>
          <a:blip r:embed="rId6">
            <a:alphaModFix/>
          </a:blip>
          <a:stretch>
            <a:fillRect/>
          </a:stretch>
        </p:blipFill>
        <p:spPr>
          <a:xfrm>
            <a:off x="6771175" y="3265200"/>
            <a:ext cx="2372823" cy="187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ctrTitle"/>
          </p:nvPr>
        </p:nvSpPr>
        <p:spPr>
          <a:xfrm>
            <a:off x="311708" y="18280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Today, we will be creating a style transfer model that applies a cartoon artistic style!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will be creating a model for </a:t>
            </a:r>
            <a:r>
              <a:rPr b="1" lang="en"/>
              <a:t>style transfer</a:t>
            </a:r>
            <a:r>
              <a:rPr b="1" lang="en"/>
              <a:t>!</a:t>
            </a:r>
            <a:endParaRPr b="1"/>
          </a:p>
        </p:txBody>
      </p:sp>
      <p:sp>
        <p:nvSpPr>
          <p:cNvPr id="163" name="Google Shape;163;p26"/>
          <p:cNvSpPr txBox="1"/>
          <p:nvPr>
            <p:ph idx="1" type="body"/>
          </p:nvPr>
        </p:nvSpPr>
        <p:spPr>
          <a:xfrm>
            <a:off x="122600" y="957400"/>
            <a:ext cx="53973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a:solidFill>
                  <a:schemeClr val="dk1"/>
                </a:solidFill>
              </a:rPr>
              <a:t>Generative Adversarial Network: </a:t>
            </a:r>
            <a:r>
              <a:rPr lang="en">
                <a:solidFill>
                  <a:schemeClr val="dk1"/>
                </a:solidFill>
              </a:rPr>
              <a:t>A deep learning model used often for image generation</a:t>
            </a:r>
            <a:endParaRPr>
              <a:solidFill>
                <a:schemeClr val="dk1"/>
              </a:solidFill>
            </a:endParaRPr>
          </a:p>
          <a:p>
            <a:pPr indent="-304800" lvl="1" marL="914400" rtl="0" algn="l">
              <a:spcBef>
                <a:spcPts val="0"/>
              </a:spcBef>
              <a:spcAft>
                <a:spcPts val="0"/>
              </a:spcAft>
              <a:buClr>
                <a:schemeClr val="dk1"/>
              </a:buClr>
              <a:buSzPts val="1200"/>
              <a:buChar char="-"/>
            </a:pPr>
            <a:r>
              <a:rPr lang="en" sz="1300">
                <a:solidFill>
                  <a:schemeClr val="dk1"/>
                </a:solidFill>
              </a:rPr>
              <a:t>A GAN has two components: a Generator and a Discriminator</a:t>
            </a:r>
            <a:endParaRPr sz="1300">
              <a:solidFill>
                <a:schemeClr val="dk1"/>
              </a:solidFill>
            </a:endParaRPr>
          </a:p>
          <a:p>
            <a:pPr indent="-304800" lvl="1" marL="914400" rtl="0" algn="l">
              <a:spcBef>
                <a:spcPts val="0"/>
              </a:spcBef>
              <a:spcAft>
                <a:spcPts val="0"/>
              </a:spcAft>
              <a:buClr>
                <a:schemeClr val="dk1"/>
              </a:buClr>
              <a:buSzPts val="1200"/>
              <a:buChar char="-"/>
            </a:pPr>
            <a:r>
              <a:rPr lang="en" sz="1300">
                <a:solidFill>
                  <a:schemeClr val="dk1"/>
                </a:solidFill>
              </a:rPr>
              <a:t>The Generator learns to generate images (in this case, transform images to a cartoon style) and the Discriminator tries to “guess” whether the generated images are real or fake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We will be </a:t>
            </a:r>
            <a:r>
              <a:rPr lang="en" sz="1300">
                <a:solidFill>
                  <a:schemeClr val="dk1"/>
                </a:solidFill>
              </a:rPr>
              <a:t>implementing</a:t>
            </a:r>
            <a:r>
              <a:rPr lang="en" sz="1300">
                <a:solidFill>
                  <a:schemeClr val="dk1"/>
                </a:solidFill>
              </a:rPr>
              <a:t> </a:t>
            </a:r>
            <a:r>
              <a:rPr b="1" lang="en" sz="1300">
                <a:solidFill>
                  <a:schemeClr val="dk1"/>
                </a:solidFill>
              </a:rPr>
              <a:t>CartoonGAN</a:t>
            </a:r>
            <a:r>
              <a:rPr lang="en" sz="1300">
                <a:solidFill>
                  <a:schemeClr val="dk1"/>
                </a:solidFill>
              </a:rPr>
              <a:t> – a GAN specifically optimized for cartoons!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Instead of just predicting between fake and real images, CartoonGAN tries to predict against a smoothed version of the cartoon images, which makes it generate better images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CartoonGAN works on </a:t>
            </a:r>
            <a:r>
              <a:rPr b="1" lang="en" sz="1300">
                <a:solidFill>
                  <a:schemeClr val="dk1"/>
                </a:solidFill>
              </a:rPr>
              <a:t>unpaired</a:t>
            </a:r>
            <a:r>
              <a:rPr lang="en" sz="1300">
                <a:solidFill>
                  <a:schemeClr val="dk1"/>
                </a:solidFill>
              </a:rPr>
              <a:t> images - images that do not correspond to one another</a:t>
            </a:r>
            <a:endParaRPr sz="1300">
              <a:solidFill>
                <a:schemeClr val="dk1"/>
              </a:solidFill>
            </a:endParaRPr>
          </a:p>
        </p:txBody>
      </p:sp>
      <p:pic>
        <p:nvPicPr>
          <p:cNvPr id="164" name="Google Shape;164;p26"/>
          <p:cNvPicPr preferRelativeResize="0"/>
          <p:nvPr/>
        </p:nvPicPr>
        <p:blipFill>
          <a:blip r:embed="rId3">
            <a:alphaModFix/>
          </a:blip>
          <a:stretch>
            <a:fillRect/>
          </a:stretch>
        </p:blipFill>
        <p:spPr>
          <a:xfrm>
            <a:off x="5709000" y="957400"/>
            <a:ext cx="3282601" cy="19924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98825" y="15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a:t>
            </a:r>
            <a:endParaRPr/>
          </a:p>
        </p:txBody>
      </p:sp>
      <p:sp>
        <p:nvSpPr>
          <p:cNvPr id="170" name="Google Shape;170;p27"/>
          <p:cNvSpPr txBox="1"/>
          <p:nvPr>
            <p:ph idx="1" type="body"/>
          </p:nvPr>
        </p:nvSpPr>
        <p:spPr>
          <a:xfrm>
            <a:off x="98825" y="727775"/>
            <a:ext cx="8902200" cy="4314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Char char="●"/>
            </a:pPr>
            <a:r>
              <a:rPr b="1" lang="en" sz="1800">
                <a:solidFill>
                  <a:schemeClr val="dk1"/>
                </a:solidFill>
              </a:rPr>
              <a:t>Step 1: Train Discriminator</a:t>
            </a:r>
            <a:endParaRPr b="1" sz="18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Shows D three types of images:</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Real cartoons (should say "real")</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Smoothed cartoons (should say "fake")</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Generated images (should say "fake")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Like training an art critic to spot different styles</a:t>
            </a:r>
            <a:endParaRPr sz="13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Step 2: Train Generator</a:t>
            </a:r>
            <a:endParaRPr b="1" sz="18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G tries to create images that:</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Look like cartoons (fool D)</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Preserve original photo content</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Like an artist learning to balance style and content</a:t>
            </a:r>
            <a:endParaRPr sz="13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Validation &amp; Checkpointing</a:t>
            </a:r>
            <a:endParaRPr b="1" sz="1800">
              <a:solidFill>
                <a:schemeClr val="dk1"/>
              </a:solidFill>
            </a:endParaRPr>
          </a:p>
          <a:p>
            <a:pPr indent="-342900" lvl="1" marL="914400" rtl="0" algn="l">
              <a:spcBef>
                <a:spcPts val="0"/>
              </a:spcBef>
              <a:spcAft>
                <a:spcPts val="0"/>
              </a:spcAft>
              <a:buClr>
                <a:schemeClr val="dk1"/>
              </a:buClr>
              <a:buSzPts val="1800"/>
              <a:buChar char="○"/>
            </a:pPr>
            <a:r>
              <a:rPr lang="en" sz="1300">
                <a:solidFill>
                  <a:schemeClr val="dk1"/>
                </a:solidFill>
              </a:rPr>
              <a:t>Regularly tests G's performance on new photos</a:t>
            </a:r>
            <a:endParaRPr sz="1300">
              <a:solidFill>
                <a:schemeClr val="dk1"/>
              </a:solidFill>
            </a:endParaRPr>
          </a:p>
          <a:p>
            <a:pPr indent="-342900" lvl="1" marL="914400" rtl="0" algn="l">
              <a:spcBef>
                <a:spcPts val="0"/>
              </a:spcBef>
              <a:spcAft>
                <a:spcPts val="0"/>
              </a:spcAft>
              <a:buClr>
                <a:schemeClr val="dk1"/>
              </a:buClr>
              <a:buSzPts val="1800"/>
              <a:buChar char="○"/>
            </a:pPr>
            <a:r>
              <a:rPr lang="en" sz="1300">
                <a:solidFill>
                  <a:schemeClr val="dk1"/>
                </a:solidFill>
              </a:rPr>
              <a:t>Saves the best performing model</a:t>
            </a:r>
            <a:endParaRPr sz="1300">
              <a:solidFill>
                <a:schemeClr val="dk1"/>
              </a:solidFill>
            </a:endParaRPr>
          </a:p>
          <a:p>
            <a:pPr indent="-342900" lvl="1" marL="914400" rtl="0" algn="l">
              <a:spcBef>
                <a:spcPts val="0"/>
              </a:spcBef>
              <a:spcAft>
                <a:spcPts val="0"/>
              </a:spcAft>
              <a:buClr>
                <a:schemeClr val="dk1"/>
              </a:buClr>
              <a:buSzPts val="1800"/>
              <a:buChar char="○"/>
            </a:pPr>
            <a:r>
              <a:rPr lang="en" sz="1300">
                <a:solidFill>
                  <a:schemeClr val="dk1"/>
                </a:solidFill>
              </a:rPr>
              <a:t>Like keeping your best artwork for reference</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pic>
        <p:nvPicPr>
          <p:cNvPr id="171" name="Google Shape;171;p27"/>
          <p:cNvPicPr preferRelativeResize="0"/>
          <p:nvPr/>
        </p:nvPicPr>
        <p:blipFill>
          <a:blip r:embed="rId3">
            <a:alphaModFix/>
          </a:blip>
          <a:stretch>
            <a:fillRect/>
          </a:stretch>
        </p:blipFill>
        <p:spPr>
          <a:xfrm>
            <a:off x="4933400" y="1233475"/>
            <a:ext cx="4067627" cy="227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98825" y="155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Inference</a:t>
            </a:r>
            <a:endParaRPr/>
          </a:p>
        </p:txBody>
      </p:sp>
      <p:sp>
        <p:nvSpPr>
          <p:cNvPr id="177" name="Google Shape;177;p28"/>
          <p:cNvSpPr txBox="1"/>
          <p:nvPr>
            <p:ph idx="1" type="body"/>
          </p:nvPr>
        </p:nvSpPr>
        <p:spPr>
          <a:xfrm>
            <a:off x="98825" y="727775"/>
            <a:ext cx="8902200" cy="4314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chemeClr val="dk1"/>
              </a:buClr>
              <a:buSzPts val="1800"/>
              <a:buChar char="●"/>
            </a:pPr>
            <a:r>
              <a:rPr lang="en" sz="1800">
                <a:solidFill>
                  <a:schemeClr val="dk1"/>
                </a:solidFill>
              </a:rPr>
              <a:t>At the end, our trained Generator can be used for generating realistic cartoon images!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We will use our Generator specifically to convert images to cartoons</a:t>
            </a:r>
            <a:endParaRPr sz="1800">
              <a:solidFill>
                <a:schemeClr val="dk1"/>
              </a:solidFill>
            </a:endParaRPr>
          </a:p>
          <a:p>
            <a:pPr indent="0" lvl="0" marL="0" rtl="0" algn="l">
              <a:spcBef>
                <a:spcPts val="1200"/>
              </a:spcBef>
              <a:spcAft>
                <a:spcPts val="1200"/>
              </a:spcAft>
              <a:buNone/>
            </a:pPr>
            <a:r>
              <a:t/>
            </a:r>
            <a:endParaRPr sz="13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99625" y="195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Computer Vision?</a:t>
            </a:r>
            <a:endParaRPr/>
          </a:p>
        </p:txBody>
      </p:sp>
      <p:sp>
        <p:nvSpPr>
          <p:cNvPr id="61" name="Google Shape;61;p14"/>
          <p:cNvSpPr txBox="1"/>
          <p:nvPr>
            <p:ph idx="1" type="body"/>
          </p:nvPr>
        </p:nvSpPr>
        <p:spPr>
          <a:xfrm>
            <a:off x="99625" y="672525"/>
            <a:ext cx="4732500" cy="437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Broadly, a field of computer science focused on understanding images and videos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Subfields include:</a:t>
            </a:r>
            <a:endParaRPr>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Scene reconstruction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Object detection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Object recognition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Activity recognition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Pose estimation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Motion estimation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…and much more!</a:t>
            </a:r>
            <a:endParaRPr sz="14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Where is it used?</a:t>
            </a:r>
            <a:endParaRPr>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Almost everywhere!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Healthcare: Medical imaging analysis, disease detection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Transportation: Self-driving vehicles, license plate recognition</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Entertainment: Face filters, AR/VR</a:t>
            </a:r>
            <a:endParaRPr sz="14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62" name="Google Shape;62;p14"/>
          <p:cNvPicPr preferRelativeResize="0"/>
          <p:nvPr/>
        </p:nvPicPr>
        <p:blipFill rotWithShape="1">
          <a:blip r:embed="rId3">
            <a:alphaModFix/>
          </a:blip>
          <a:srcRect b="9911" l="4281" r="4034" t="9967"/>
          <a:stretch/>
        </p:blipFill>
        <p:spPr>
          <a:xfrm>
            <a:off x="5470075" y="0"/>
            <a:ext cx="3673925" cy="1805825"/>
          </a:xfrm>
          <a:prstGeom prst="rect">
            <a:avLst/>
          </a:prstGeom>
          <a:noFill/>
          <a:ln>
            <a:noFill/>
          </a:ln>
        </p:spPr>
      </p:pic>
      <p:pic>
        <p:nvPicPr>
          <p:cNvPr id="63" name="Google Shape;63;p14"/>
          <p:cNvPicPr preferRelativeResize="0"/>
          <p:nvPr/>
        </p:nvPicPr>
        <p:blipFill>
          <a:blip r:embed="rId4">
            <a:alphaModFix/>
          </a:blip>
          <a:stretch>
            <a:fillRect/>
          </a:stretch>
        </p:blipFill>
        <p:spPr>
          <a:xfrm>
            <a:off x="3913675" y="1805825"/>
            <a:ext cx="2833949" cy="1594100"/>
          </a:xfrm>
          <a:prstGeom prst="rect">
            <a:avLst/>
          </a:prstGeom>
          <a:noFill/>
          <a:ln>
            <a:noFill/>
          </a:ln>
        </p:spPr>
      </p:pic>
      <p:pic>
        <p:nvPicPr>
          <p:cNvPr id="64" name="Google Shape;64;p14"/>
          <p:cNvPicPr preferRelativeResize="0"/>
          <p:nvPr/>
        </p:nvPicPr>
        <p:blipFill>
          <a:blip r:embed="rId5">
            <a:alphaModFix/>
          </a:blip>
          <a:stretch>
            <a:fillRect/>
          </a:stretch>
        </p:blipFill>
        <p:spPr>
          <a:xfrm>
            <a:off x="5124025" y="3399925"/>
            <a:ext cx="3099683" cy="1743575"/>
          </a:xfrm>
          <a:prstGeom prst="rect">
            <a:avLst/>
          </a:prstGeom>
          <a:noFill/>
          <a:ln>
            <a:noFill/>
          </a:ln>
        </p:spPr>
      </p:pic>
      <p:pic>
        <p:nvPicPr>
          <p:cNvPr id="65" name="Google Shape;65;p14"/>
          <p:cNvPicPr preferRelativeResize="0"/>
          <p:nvPr/>
        </p:nvPicPr>
        <p:blipFill>
          <a:blip r:embed="rId6">
            <a:alphaModFix/>
          </a:blip>
          <a:stretch>
            <a:fillRect/>
          </a:stretch>
        </p:blipFill>
        <p:spPr>
          <a:xfrm>
            <a:off x="6747625" y="1805825"/>
            <a:ext cx="2396375" cy="159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99625" y="9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Imaging Basics</a:t>
            </a:r>
            <a:endParaRPr/>
          </a:p>
          <a:p>
            <a:pPr indent="0" lvl="0" marL="0" rtl="0" algn="l">
              <a:spcBef>
                <a:spcPts val="0"/>
              </a:spcBef>
              <a:spcAft>
                <a:spcPts val="0"/>
              </a:spcAft>
              <a:buNone/>
            </a:pPr>
            <a:r>
              <a:t/>
            </a:r>
            <a:endParaRPr/>
          </a:p>
        </p:txBody>
      </p:sp>
      <p:sp>
        <p:nvSpPr>
          <p:cNvPr id="71" name="Google Shape;71;p15"/>
          <p:cNvSpPr txBox="1"/>
          <p:nvPr>
            <p:ph idx="1" type="body"/>
          </p:nvPr>
        </p:nvSpPr>
        <p:spPr>
          <a:xfrm>
            <a:off x="99625" y="672525"/>
            <a:ext cx="4711800" cy="437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 pixel: Smallest unit of a digital image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Resolution: Number of pixels in an image (width x height)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Color depth: Bits needed to represent each pixel(bpp)</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1 bit: (0-1)</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8-bit (0-255)</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24-bit (RGB)</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32-bit (RGBA, supports transparency)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Color spaces: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RGB</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BGR</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Grayscale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HSV(Bettering Human Perception)</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Color type, Saturation, Value (Brightness)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Most computers store images as </a:t>
            </a:r>
            <a:r>
              <a:rPr b="1" lang="en">
                <a:solidFill>
                  <a:schemeClr val="dk1"/>
                </a:solidFill>
              </a:rPr>
              <a:t>matrices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2D array for grayscale images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3D array for color images</a:t>
            </a:r>
            <a:endParaRPr>
              <a:solidFill>
                <a:schemeClr val="dk1"/>
              </a:solidFill>
            </a:endParaRPr>
          </a:p>
          <a:p>
            <a:pPr indent="-304800" lvl="1" marL="914400" rtl="0" algn="l">
              <a:spcBef>
                <a:spcPts val="0"/>
              </a:spcBef>
              <a:spcAft>
                <a:spcPts val="0"/>
              </a:spcAft>
              <a:buClr>
                <a:schemeClr val="dk1"/>
              </a:buClr>
              <a:buSzPts val="1200"/>
              <a:buChar char="-"/>
            </a:pPr>
            <a:r>
              <a:rPr lang="en">
                <a:solidFill>
                  <a:schemeClr val="dk1"/>
                </a:solidFill>
              </a:rPr>
              <a:t>Each element represents one pixel</a:t>
            </a:r>
            <a:endParaRPr>
              <a:solidFill>
                <a:schemeClr val="dk1"/>
              </a:solidFill>
            </a:endParaRPr>
          </a:p>
          <a:p>
            <a:pPr indent="-317500" lvl="0" marL="457200" rtl="0" algn="l">
              <a:spcBef>
                <a:spcPts val="0"/>
              </a:spcBef>
              <a:spcAft>
                <a:spcPts val="0"/>
              </a:spcAft>
              <a:buClr>
                <a:schemeClr val="dk1"/>
              </a:buClr>
              <a:buSzPts val="1400"/>
              <a:buChar char="-"/>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2" name="Google Shape;72;p15"/>
          <p:cNvPicPr preferRelativeResize="0"/>
          <p:nvPr/>
        </p:nvPicPr>
        <p:blipFill>
          <a:blip r:embed="rId3">
            <a:alphaModFix/>
          </a:blip>
          <a:stretch>
            <a:fillRect/>
          </a:stretch>
        </p:blipFill>
        <p:spPr>
          <a:xfrm>
            <a:off x="4699525" y="-1"/>
            <a:ext cx="3633788" cy="2422525"/>
          </a:xfrm>
          <a:prstGeom prst="rect">
            <a:avLst/>
          </a:prstGeom>
          <a:noFill/>
          <a:ln>
            <a:noFill/>
          </a:ln>
        </p:spPr>
      </p:pic>
      <p:pic>
        <p:nvPicPr>
          <p:cNvPr id="73" name="Google Shape;73;p15"/>
          <p:cNvPicPr preferRelativeResize="0"/>
          <p:nvPr/>
        </p:nvPicPr>
        <p:blipFill>
          <a:blip r:embed="rId4">
            <a:alphaModFix/>
          </a:blip>
          <a:stretch>
            <a:fillRect/>
          </a:stretch>
        </p:blipFill>
        <p:spPr>
          <a:xfrm>
            <a:off x="4699525" y="2422525"/>
            <a:ext cx="3633801" cy="2621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99625" y="8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Image Processing</a:t>
            </a:r>
            <a:endParaRPr/>
          </a:p>
        </p:txBody>
      </p:sp>
      <p:sp>
        <p:nvSpPr>
          <p:cNvPr id="79" name="Google Shape;79;p16"/>
          <p:cNvSpPr txBox="1"/>
          <p:nvPr>
            <p:ph idx="1" type="body"/>
          </p:nvPr>
        </p:nvSpPr>
        <p:spPr>
          <a:xfrm>
            <a:off x="0" y="576300"/>
            <a:ext cx="4572000" cy="45672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AutoNum type="arabicPeriod"/>
            </a:pPr>
            <a:r>
              <a:rPr lang="en" sz="1450">
                <a:solidFill>
                  <a:schemeClr val="dk1"/>
                </a:solidFill>
              </a:rPr>
              <a:t>Point Operations</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Brightness adjustment (+ or - value)</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Contrast enhancement (multiplication)</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Thresholding (binary conversion)</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Gamma correction (power law)</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 sz="1450">
                <a:solidFill>
                  <a:schemeClr val="dk1"/>
                </a:solidFill>
              </a:rPr>
              <a:t>Geometric Transformations</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Scaling (resize)</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Rotation (angle)</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Translation (move)</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Flipping (mirror)</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Affine transformations</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 sz="1450">
                <a:solidFill>
                  <a:schemeClr val="dk1"/>
                </a:solidFill>
              </a:rPr>
              <a:t>Neighborhood Operations</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Smoothing (blur)</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Sharpening</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Edge detection</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Noise reduction</a:t>
            </a:r>
            <a:endParaRPr sz="1450">
              <a:solidFill>
                <a:schemeClr val="dk1"/>
              </a:solidFill>
            </a:endParaRPr>
          </a:p>
          <a:p>
            <a:pPr indent="-320675" lvl="1" marL="914400" rtl="0" algn="l">
              <a:spcBef>
                <a:spcPts val="0"/>
              </a:spcBef>
              <a:spcAft>
                <a:spcPts val="0"/>
              </a:spcAft>
              <a:buClr>
                <a:schemeClr val="dk1"/>
              </a:buClr>
              <a:buSzPts val="1450"/>
              <a:buAutoNum type="alphaLcPeriod"/>
            </a:pPr>
            <a:r>
              <a:rPr lang="en" sz="1450">
                <a:solidFill>
                  <a:schemeClr val="dk1"/>
                </a:solidFill>
              </a:rPr>
              <a:t>Median filtering</a:t>
            </a:r>
            <a:endParaRPr sz="1450">
              <a:solidFill>
                <a:schemeClr val="dk1"/>
              </a:solidFill>
            </a:endParaRPr>
          </a:p>
        </p:txBody>
      </p:sp>
      <p:sp>
        <p:nvSpPr>
          <p:cNvPr id="80" name="Google Shape;80;p16"/>
          <p:cNvSpPr txBox="1"/>
          <p:nvPr/>
        </p:nvSpPr>
        <p:spPr>
          <a:xfrm>
            <a:off x="2535425" y="2156250"/>
            <a:ext cx="3549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81" name="Google Shape;81;p16"/>
          <p:cNvPicPr preferRelativeResize="0"/>
          <p:nvPr/>
        </p:nvPicPr>
        <p:blipFill rotWithShape="1">
          <a:blip r:embed="rId3">
            <a:alphaModFix/>
          </a:blip>
          <a:srcRect b="11830" l="4274" r="3796" t="7583"/>
          <a:stretch/>
        </p:blipFill>
        <p:spPr>
          <a:xfrm>
            <a:off x="5220975" y="0"/>
            <a:ext cx="3923025" cy="1740150"/>
          </a:xfrm>
          <a:prstGeom prst="rect">
            <a:avLst/>
          </a:prstGeom>
          <a:noFill/>
          <a:ln>
            <a:noFill/>
          </a:ln>
        </p:spPr>
      </p:pic>
      <p:pic>
        <p:nvPicPr>
          <p:cNvPr id="82" name="Google Shape;82;p16"/>
          <p:cNvPicPr preferRelativeResize="0"/>
          <p:nvPr/>
        </p:nvPicPr>
        <p:blipFill>
          <a:blip r:embed="rId4">
            <a:alphaModFix/>
          </a:blip>
          <a:stretch>
            <a:fillRect/>
          </a:stretch>
        </p:blipFill>
        <p:spPr>
          <a:xfrm>
            <a:off x="5220975" y="1740150"/>
            <a:ext cx="3923025" cy="2232675"/>
          </a:xfrm>
          <a:prstGeom prst="rect">
            <a:avLst/>
          </a:prstGeom>
          <a:noFill/>
          <a:ln>
            <a:noFill/>
          </a:ln>
        </p:spPr>
      </p:pic>
      <p:pic>
        <p:nvPicPr>
          <p:cNvPr id="83" name="Google Shape;83;p16"/>
          <p:cNvPicPr preferRelativeResize="0"/>
          <p:nvPr/>
        </p:nvPicPr>
        <p:blipFill>
          <a:blip r:embed="rId5">
            <a:alphaModFix/>
          </a:blip>
          <a:stretch>
            <a:fillRect/>
          </a:stretch>
        </p:blipFill>
        <p:spPr>
          <a:xfrm>
            <a:off x="3001872" y="3563550"/>
            <a:ext cx="2219100" cy="151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will be using today</a:t>
            </a:r>
            <a:endParaRPr/>
          </a:p>
        </p:txBody>
      </p:sp>
      <p:sp>
        <p:nvSpPr>
          <p:cNvPr id="89" name="Google Shape;8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b="1" lang="en">
                <a:solidFill>
                  <a:schemeClr val="dk1"/>
                </a:solidFill>
              </a:rPr>
              <a:t>Google Colab</a:t>
            </a:r>
            <a:r>
              <a:rPr lang="en">
                <a:solidFill>
                  <a:schemeClr val="dk1"/>
                </a:solidFill>
              </a:rPr>
              <a:t>: For sharing code</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Python: </a:t>
            </a:r>
            <a:r>
              <a:rPr lang="en">
                <a:solidFill>
                  <a:schemeClr val="dk1"/>
                </a:solidFill>
              </a:rPr>
              <a:t>Programming language commonly used for machine learning</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OpenCV: </a:t>
            </a:r>
            <a:r>
              <a:rPr lang="en">
                <a:solidFill>
                  <a:schemeClr val="dk1"/>
                </a:solidFill>
              </a:rPr>
              <a:t>Library that provides functions for real-time and offline computer vision</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PyTorch: </a:t>
            </a:r>
            <a:r>
              <a:rPr lang="en">
                <a:solidFill>
                  <a:schemeClr val="dk1"/>
                </a:solidFill>
              </a:rPr>
              <a:t>Deep learning library used for constructing neural networks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Torchvision:</a:t>
            </a:r>
            <a:r>
              <a:rPr lang="en">
                <a:solidFill>
                  <a:schemeClr val="dk1"/>
                </a:solidFill>
              </a:rPr>
              <a:t> PyTorch extension containing functions for image transformations and augmentations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Matplotlib: </a:t>
            </a:r>
            <a:r>
              <a:rPr lang="en">
                <a:solidFill>
                  <a:schemeClr val="dk1"/>
                </a:solidFill>
              </a:rPr>
              <a:t>For visualizing our data </a:t>
            </a:r>
            <a:endParaRPr>
              <a:solidFill>
                <a:schemeClr val="dk1"/>
              </a:solidFill>
            </a:endParaRPr>
          </a:p>
        </p:txBody>
      </p:sp>
      <p:pic>
        <p:nvPicPr>
          <p:cNvPr id="90" name="Google Shape;90;p17"/>
          <p:cNvPicPr preferRelativeResize="0"/>
          <p:nvPr/>
        </p:nvPicPr>
        <p:blipFill>
          <a:blip r:embed="rId3">
            <a:alphaModFix/>
          </a:blip>
          <a:stretch>
            <a:fillRect/>
          </a:stretch>
        </p:blipFill>
        <p:spPr>
          <a:xfrm>
            <a:off x="4311588" y="591038"/>
            <a:ext cx="1980725" cy="1980725"/>
          </a:xfrm>
          <a:prstGeom prst="rect">
            <a:avLst/>
          </a:prstGeom>
          <a:noFill/>
          <a:ln>
            <a:noFill/>
          </a:ln>
        </p:spPr>
      </p:pic>
      <p:pic>
        <p:nvPicPr>
          <p:cNvPr id="91" name="Google Shape;91;p17"/>
          <p:cNvPicPr preferRelativeResize="0"/>
          <p:nvPr/>
        </p:nvPicPr>
        <p:blipFill>
          <a:blip r:embed="rId4">
            <a:alphaModFix/>
          </a:blip>
          <a:stretch>
            <a:fillRect/>
          </a:stretch>
        </p:blipFill>
        <p:spPr>
          <a:xfrm>
            <a:off x="6227500" y="34475"/>
            <a:ext cx="1693455" cy="1858550"/>
          </a:xfrm>
          <a:prstGeom prst="rect">
            <a:avLst/>
          </a:prstGeom>
          <a:noFill/>
          <a:ln>
            <a:noFill/>
          </a:ln>
        </p:spPr>
      </p:pic>
      <p:pic>
        <p:nvPicPr>
          <p:cNvPr id="92" name="Google Shape;92;p17"/>
          <p:cNvPicPr preferRelativeResize="0"/>
          <p:nvPr/>
        </p:nvPicPr>
        <p:blipFill>
          <a:blip r:embed="rId5">
            <a:alphaModFix/>
          </a:blip>
          <a:stretch>
            <a:fillRect/>
          </a:stretch>
        </p:blipFill>
        <p:spPr>
          <a:xfrm>
            <a:off x="4311600" y="2409851"/>
            <a:ext cx="1841178" cy="2266950"/>
          </a:xfrm>
          <a:prstGeom prst="rect">
            <a:avLst/>
          </a:prstGeom>
          <a:noFill/>
          <a:ln>
            <a:noFill/>
          </a:ln>
        </p:spPr>
      </p:pic>
      <p:pic>
        <p:nvPicPr>
          <p:cNvPr id="93" name="Google Shape;93;p17"/>
          <p:cNvPicPr preferRelativeResize="0"/>
          <p:nvPr/>
        </p:nvPicPr>
        <p:blipFill>
          <a:blip r:embed="rId6">
            <a:alphaModFix/>
          </a:blip>
          <a:stretch>
            <a:fillRect/>
          </a:stretch>
        </p:blipFill>
        <p:spPr>
          <a:xfrm>
            <a:off x="6444717" y="3457405"/>
            <a:ext cx="2594824" cy="1686101"/>
          </a:xfrm>
          <a:prstGeom prst="rect">
            <a:avLst/>
          </a:prstGeom>
          <a:noFill/>
          <a:ln>
            <a:noFill/>
          </a:ln>
        </p:spPr>
      </p:pic>
      <p:pic>
        <p:nvPicPr>
          <p:cNvPr id="94" name="Google Shape;94;p17"/>
          <p:cNvPicPr preferRelativeResize="0"/>
          <p:nvPr/>
        </p:nvPicPr>
        <p:blipFill>
          <a:blip r:embed="rId7">
            <a:alphaModFix/>
          </a:blip>
          <a:stretch>
            <a:fillRect/>
          </a:stretch>
        </p:blipFill>
        <p:spPr>
          <a:xfrm>
            <a:off x="6948100" y="1681300"/>
            <a:ext cx="1693450" cy="169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Notebook With Exercises</a:t>
            </a:r>
            <a:endParaRPr/>
          </a:p>
          <a:p>
            <a:pPr indent="0" lvl="0" marL="0" rtl="0" algn="l">
              <a:spcBef>
                <a:spcPts val="0"/>
              </a:spcBef>
              <a:spcAft>
                <a:spcPts val="0"/>
              </a:spcAft>
              <a:buNone/>
            </a:pPr>
            <a:r>
              <a:t/>
            </a:r>
            <a:endParaRPr/>
          </a:p>
        </p:txBody>
      </p:sp>
      <p:sp>
        <p:nvSpPr>
          <p:cNvPr id="100" name="Google Shape;100;p18"/>
          <p:cNvSpPr txBox="1"/>
          <p:nvPr/>
        </p:nvSpPr>
        <p:spPr>
          <a:xfrm>
            <a:off x="3857625" y="1865775"/>
            <a:ext cx="4387200" cy="9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https://tinyurl.com/uclacvdatateach</a:t>
            </a:r>
            <a:endParaRPr sz="1800">
              <a:solidFill>
                <a:schemeClr val="dk1"/>
              </a:solidFill>
            </a:endParaRPr>
          </a:p>
        </p:txBody>
      </p:sp>
      <p:pic>
        <p:nvPicPr>
          <p:cNvPr id="101" name="Google Shape;101;p18"/>
          <p:cNvPicPr preferRelativeResize="0"/>
          <p:nvPr/>
        </p:nvPicPr>
        <p:blipFill>
          <a:blip r:embed="rId3">
            <a:alphaModFix/>
          </a:blip>
          <a:stretch>
            <a:fillRect/>
          </a:stretch>
        </p:blipFill>
        <p:spPr>
          <a:xfrm>
            <a:off x="311700" y="1157500"/>
            <a:ext cx="3552826" cy="3552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99625" y="87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1: Loading and basic image processing</a:t>
            </a:r>
            <a:endParaRPr/>
          </a:p>
        </p:txBody>
      </p:sp>
      <p:sp>
        <p:nvSpPr>
          <p:cNvPr id="107" name="Google Shape;107;p19"/>
          <p:cNvSpPr txBox="1"/>
          <p:nvPr>
            <p:ph idx="1" type="body"/>
          </p:nvPr>
        </p:nvSpPr>
        <p:spPr>
          <a:xfrm>
            <a:off x="0" y="576300"/>
            <a:ext cx="6328500" cy="4567200"/>
          </a:xfrm>
          <a:prstGeom prst="rect">
            <a:avLst/>
          </a:prstGeom>
        </p:spPr>
        <p:txBody>
          <a:bodyPr anchorCtr="0" anchor="t" bIns="91425" lIns="91425" spcFirstLastPara="1" rIns="91425" wrap="square" tIns="91425">
            <a:noAutofit/>
          </a:bodyPr>
          <a:lstStyle/>
          <a:p>
            <a:pPr indent="-320675" lvl="0" marL="457200" rtl="0" algn="l">
              <a:spcBef>
                <a:spcPts val="0"/>
              </a:spcBef>
              <a:spcAft>
                <a:spcPts val="0"/>
              </a:spcAft>
              <a:buClr>
                <a:schemeClr val="dk1"/>
              </a:buClr>
              <a:buSzPts val="1450"/>
              <a:buChar char="-"/>
            </a:pPr>
            <a:r>
              <a:rPr lang="en" sz="1450">
                <a:solidFill>
                  <a:schemeClr val="dk1"/>
                </a:solidFill>
              </a:rPr>
              <a:t>Since most image operations happen on a matrix representation of the image, our first step is to “read” the image as matrix</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We can do this with cv2.imread(“/path/to/image”)</a:t>
            </a:r>
            <a:endParaRPr sz="1450">
              <a:solidFill>
                <a:schemeClr val="dk1"/>
              </a:solidFill>
            </a:endParaRPr>
          </a:p>
          <a:p>
            <a:pPr indent="-320675" lvl="0" marL="457200" rtl="0" algn="l">
              <a:spcBef>
                <a:spcPts val="0"/>
              </a:spcBef>
              <a:spcAft>
                <a:spcPts val="0"/>
              </a:spcAft>
              <a:buClr>
                <a:schemeClr val="dk1"/>
              </a:buClr>
              <a:buSzPts val="1450"/>
              <a:buChar char="-"/>
            </a:pPr>
            <a:r>
              <a:rPr lang="en" sz="1450">
                <a:solidFill>
                  <a:schemeClr val="dk1"/>
                </a:solidFill>
              </a:rPr>
              <a:t>For efficiency, OpenCV </a:t>
            </a:r>
            <a:r>
              <a:rPr lang="en" sz="1450">
                <a:solidFill>
                  <a:schemeClr val="dk1"/>
                </a:solidFill>
              </a:rPr>
              <a:t>converts an image to a </a:t>
            </a:r>
            <a:r>
              <a:rPr b="1" lang="en" sz="1450">
                <a:solidFill>
                  <a:schemeClr val="dk1"/>
                </a:solidFill>
              </a:rPr>
              <a:t>Numpy array</a:t>
            </a:r>
            <a:r>
              <a:rPr lang="en" sz="1450">
                <a:solidFill>
                  <a:schemeClr val="dk1"/>
                </a:solidFill>
              </a:rPr>
              <a:t>, which is more efficient than a Python list</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You can get the data type of a Numpy array with .dtype</a:t>
            </a:r>
            <a:endParaRPr sz="1450">
              <a:solidFill>
                <a:schemeClr val="dk1"/>
              </a:solidFill>
            </a:endParaRPr>
          </a:p>
          <a:p>
            <a:pPr indent="-320675" lvl="1" marL="914400" rtl="0" algn="l">
              <a:spcBef>
                <a:spcPts val="0"/>
              </a:spcBef>
              <a:spcAft>
                <a:spcPts val="0"/>
              </a:spcAft>
              <a:buClr>
                <a:schemeClr val="dk1"/>
              </a:buClr>
              <a:buSzPts val="1450"/>
              <a:buChar char="-"/>
            </a:pPr>
            <a:r>
              <a:rPr lang="en" sz="1450">
                <a:solidFill>
                  <a:schemeClr val="dk1"/>
                </a:solidFill>
              </a:rPr>
              <a:t>You can get the max and min with .max() and .min() respectively</a:t>
            </a:r>
            <a:endParaRPr sz="1450">
              <a:solidFill>
                <a:schemeClr val="dk1"/>
              </a:solidFill>
            </a:endParaRPr>
          </a:p>
        </p:txBody>
      </p:sp>
      <p:sp>
        <p:nvSpPr>
          <p:cNvPr id="108" name="Google Shape;108;p19"/>
          <p:cNvSpPr txBox="1"/>
          <p:nvPr/>
        </p:nvSpPr>
        <p:spPr>
          <a:xfrm>
            <a:off x="2535425" y="2156250"/>
            <a:ext cx="3549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pic>
        <p:nvPicPr>
          <p:cNvPr id="109" name="Google Shape;109;p19"/>
          <p:cNvPicPr preferRelativeResize="0"/>
          <p:nvPr/>
        </p:nvPicPr>
        <p:blipFill>
          <a:blip r:embed="rId3">
            <a:alphaModFix/>
          </a:blip>
          <a:stretch>
            <a:fillRect/>
          </a:stretch>
        </p:blipFill>
        <p:spPr>
          <a:xfrm>
            <a:off x="511350" y="2829876"/>
            <a:ext cx="3321050" cy="2208600"/>
          </a:xfrm>
          <a:prstGeom prst="rect">
            <a:avLst/>
          </a:prstGeom>
          <a:noFill/>
          <a:ln>
            <a:noFill/>
          </a:ln>
        </p:spPr>
      </p:pic>
      <p:sp>
        <p:nvSpPr>
          <p:cNvPr id="110" name="Google Shape;110;p19"/>
          <p:cNvSpPr txBox="1"/>
          <p:nvPr/>
        </p:nvSpPr>
        <p:spPr>
          <a:xfrm>
            <a:off x="6084725" y="659900"/>
            <a:ext cx="3000000" cy="16911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0"/>
              </a:spcBef>
              <a:spcAft>
                <a:spcPts val="0"/>
              </a:spcAft>
              <a:buClr>
                <a:schemeClr val="dk1"/>
              </a:buClr>
              <a:buSzPts val="1450"/>
              <a:buChar char="-"/>
            </a:pPr>
            <a:r>
              <a:rPr lang="en" sz="1450">
                <a:solidFill>
                  <a:schemeClr val="dk1"/>
                </a:solidFill>
              </a:rPr>
              <a:t>Since color images are represented by their red, green, and blue components, we can break apart images and “stitch” them back together</a:t>
            </a:r>
            <a:endParaRPr sz="145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138675" y="9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2: Basic Image Operations</a:t>
            </a:r>
            <a:endParaRPr/>
          </a:p>
        </p:txBody>
      </p:sp>
      <p:sp>
        <p:nvSpPr>
          <p:cNvPr id="116" name="Google Shape;116;p20"/>
          <p:cNvSpPr txBox="1"/>
          <p:nvPr>
            <p:ph idx="1" type="body"/>
          </p:nvPr>
        </p:nvSpPr>
        <p:spPr>
          <a:xfrm>
            <a:off x="138675" y="727750"/>
            <a:ext cx="5004900" cy="4251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Resizing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Involves scaling the dimensions of an image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It preserves the original proportions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Cropping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Extracts a specific portion of the image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Removes unwanted outer areas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Helps focus on the main subject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Rotation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Turns the image around its center point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be done in degrees (90°, 180°, 270°)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May require padding or cropping to handle corners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Flipping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Mirrors the image horizontally or vertically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Useful for data augmentation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Helps models learn orientation invariance</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17" name="Google Shape;117;p20"/>
          <p:cNvSpPr txBox="1"/>
          <p:nvPr/>
        </p:nvSpPr>
        <p:spPr>
          <a:xfrm>
            <a:off x="4979625" y="664750"/>
            <a:ext cx="3983700" cy="425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cv2.resize(image, (new_width, new_height), interpolation)</a:t>
            </a:r>
            <a:endParaRPr sz="18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Takes in three parameters: image to resize, (width, height), interpolation</a:t>
            </a:r>
            <a:endParaRPr sz="1800">
              <a:solidFill>
                <a:schemeClr val="dk1"/>
              </a:solidFill>
            </a:endParaRPr>
          </a:p>
        </p:txBody>
      </p:sp>
      <p:pic>
        <p:nvPicPr>
          <p:cNvPr id="118" name="Google Shape;118;p20"/>
          <p:cNvPicPr preferRelativeResize="0"/>
          <p:nvPr/>
        </p:nvPicPr>
        <p:blipFill>
          <a:blip r:embed="rId3">
            <a:alphaModFix/>
          </a:blip>
          <a:stretch>
            <a:fillRect/>
          </a:stretch>
        </p:blipFill>
        <p:spPr>
          <a:xfrm>
            <a:off x="4777900" y="2571750"/>
            <a:ext cx="4276575" cy="209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138675" y="9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3: Landmark Detection</a:t>
            </a:r>
            <a:endParaRPr/>
          </a:p>
        </p:txBody>
      </p:sp>
      <p:sp>
        <p:nvSpPr>
          <p:cNvPr id="124" name="Google Shape;124;p21"/>
          <p:cNvSpPr txBox="1"/>
          <p:nvPr>
            <p:ph idx="1" type="body"/>
          </p:nvPr>
        </p:nvSpPr>
        <p:spPr>
          <a:xfrm>
            <a:off x="138675" y="627000"/>
            <a:ext cx="5395500" cy="451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Gaussian Blur</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Reduces image noise and detail</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Uses a Gaussian kernel (bell-shaped) to “smooth” out an image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Parameters:</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Size of the kernel</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Kernel intensity</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Essentially preprocessing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Contour Drawing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Finds areas of intensity in the image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Find contours (cv2.findContours)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Draw contours (cv2.drawContours)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Applications</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Object counting</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Shape detection</a:t>
            </a:r>
            <a:endParaRPr sz="1200">
              <a:solidFill>
                <a:schemeClr val="dk1"/>
              </a:solidFill>
            </a:endParaRPr>
          </a:p>
          <a:p>
            <a:pPr indent="-304800" lvl="2" marL="1371600" rtl="0" algn="l">
              <a:spcBef>
                <a:spcPts val="0"/>
              </a:spcBef>
              <a:spcAft>
                <a:spcPts val="0"/>
              </a:spcAft>
              <a:buClr>
                <a:schemeClr val="dk1"/>
              </a:buClr>
              <a:buSzPts val="1200"/>
              <a:buChar char="-"/>
            </a:pPr>
            <a:r>
              <a:rPr lang="en" sz="1200">
                <a:solidFill>
                  <a:schemeClr val="dk1"/>
                </a:solidFill>
              </a:rPr>
              <a:t>Feature extraction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Background Subtraction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Thresholding (cv2.threshold)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Creates a binary mask and applies it to the image</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Used for: isolating objects, removing unwanted objects, preparing images for contour drawing</a:t>
            </a:r>
            <a:endParaRPr sz="1200">
              <a:solidFill>
                <a:schemeClr val="dk1"/>
              </a:solidFill>
            </a:endParaRPr>
          </a:p>
          <a:p>
            <a:pPr indent="0" lvl="0" marL="0" rtl="0" algn="l">
              <a:spcBef>
                <a:spcPts val="1200"/>
              </a:spcBef>
              <a:spcAft>
                <a:spcPts val="1200"/>
              </a:spcAft>
              <a:buNone/>
            </a:pPr>
            <a:r>
              <a:t/>
            </a:r>
            <a:endParaRPr sz="1200">
              <a:solidFill>
                <a:schemeClr val="dk1"/>
              </a:solidFill>
            </a:endParaRPr>
          </a:p>
        </p:txBody>
      </p:sp>
      <p:pic>
        <p:nvPicPr>
          <p:cNvPr id="125" name="Google Shape;125;p21"/>
          <p:cNvPicPr preferRelativeResize="0"/>
          <p:nvPr/>
        </p:nvPicPr>
        <p:blipFill>
          <a:blip r:embed="rId3">
            <a:alphaModFix/>
          </a:blip>
          <a:stretch>
            <a:fillRect/>
          </a:stretch>
        </p:blipFill>
        <p:spPr>
          <a:xfrm>
            <a:off x="4072471" y="1488900"/>
            <a:ext cx="4487399" cy="216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